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89" r:id="rId1"/>
  </p:sldMasterIdLst>
  <p:notesMasterIdLst>
    <p:notesMasterId r:id="rId5"/>
  </p:notesMasterIdLst>
  <p:handoutMasterIdLst>
    <p:handoutMasterId r:id="rId6"/>
  </p:handoutMasterIdLst>
  <p:sldIdLst>
    <p:sldId id="282" r:id="rId2"/>
    <p:sldId id="302" r:id="rId3"/>
    <p:sldId id="303" r:id="rId4"/>
  </p:sldIdLst>
  <p:sldSz cx="12192000" cy="6858000"/>
  <p:notesSz cx="9144000" cy="6858000"/>
  <p:defaultTextStyle>
    <a:defPPr>
      <a:defRPr lang="en-US"/>
    </a:defPPr>
    <a:lvl1pPr algn="l" defTabSz="6080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1pPr>
    <a:lvl2pPr marL="608013" indent="-150813" algn="l" defTabSz="6080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2pPr>
    <a:lvl3pPr marL="1217613" indent="-303213" algn="l" defTabSz="6080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3pPr>
    <a:lvl4pPr marL="1827213" indent="-455613" algn="l" defTabSz="6080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4pPr>
    <a:lvl5pPr marL="2436813" indent="-608013" algn="l" defTabSz="6080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70302020209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59"/>
    <p:restoredTop sz="94701"/>
  </p:normalViewPr>
  <p:slideViewPr>
    <p:cSldViewPr snapToGrid="0" snapToObjects="1">
      <p:cViewPr varScale="1">
        <p:scale>
          <a:sx n="70" d="100"/>
          <a:sy n="70" d="100"/>
        </p:scale>
        <p:origin x="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handoutMaster" Target="handoutMasters/handoutMaster1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EB572FC-AB30-E80C-D27C-DEDF00B4C4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FF240-D36A-0EFE-AFB9-5C282838694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4534E8E-C878-8D47-9A3C-6187F7785DE9}" type="datetimeFigureOut">
              <a:rPr lang="en-US"/>
              <a:pPr>
                <a:defRPr/>
              </a:pPr>
              <a:t>10/2/2025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B6F790-746D-2EFA-BDD8-D089646B31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A35A8-506B-1B4A-C600-625D4A432B3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56F4847-D640-9747-9969-D9CA4A63E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D01EAB-F1F8-2218-8160-0E57F14F72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402B6C-7710-E7AC-6F3A-464273BE0A3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DBCF0AA-F240-5F4F-82CB-CEA701886D5E}" type="datetimeFigureOut">
              <a:rPr lang="en-US"/>
              <a:pPr>
                <a:defRPr/>
              </a:pPr>
              <a:t>10/2/2025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B1F6F3-98D3-3A9B-E729-9432E0563D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AC7B0C1-57B2-370E-BE5C-9F2886848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96962-FBC0-B125-149F-089ED58ECD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27CFFD-DBF6-458F-8216-925564056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609585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693DAC-C966-4240-B0D1-611CB9512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6080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12176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8272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2436813" algn="l" defTabSz="608013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 Slide">
    <p:bg>
      <p:bgPr>
        <a:solidFill>
          <a:schemeClr val="bg1">
            <a:alpha val="90195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492F6F-C2D8-4F3F-3B2C-97966690B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6078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4AA7CC5-54BA-6E43-2105-9EA4416CB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6434138"/>
            <a:ext cx="2252663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2171700" y="1751176"/>
            <a:ext cx="9715500" cy="222206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l">
              <a:lnSpc>
                <a:spcPts val="6000"/>
              </a:lnSpc>
              <a:defRPr sz="5400" spc="-1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171700" y="4277226"/>
            <a:ext cx="9715500" cy="990600"/>
          </a:xfrm>
          <a:prstGeom prst="rect">
            <a:avLst/>
          </a:prstGeom>
        </p:spPr>
        <p:txBody>
          <a:bodyPr lIns="0" spcCol="54864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 2" pitchFamily="18" charset="2"/>
              <a:buNone/>
              <a:tabLst/>
              <a:defRPr sz="2600" b="0" cap="none" spc="0" baseline="0">
                <a:solidFill>
                  <a:schemeClr val="accent2">
                    <a:lumMod val="40000"/>
                    <a:lumOff val="60000"/>
                  </a:schemeClr>
                </a:solidFill>
                <a:latin typeface="Trebuchet MS" panose="020B0703020202090204" pitchFamily="34" charset="0"/>
              </a:defRPr>
            </a:lvl1pPr>
            <a:lvl2pPr marL="457201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2" indent="0" algn="ctr">
              <a:buNone/>
              <a:defRPr sz="2000"/>
            </a:lvl6pPr>
            <a:lvl7pPr marL="2743199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1" indent="0" algn="ctr">
              <a:buNone/>
              <a:defRPr sz="2000"/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5081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7712DE-4C69-8A2D-6241-54A83E3A9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EF636913-D85B-418E-5FA9-0C4EF255E3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8F93D-D296-FF4F-9653-D68DDC1874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7508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5A2ED64F-864B-27D7-5FB9-23F5945B4694}"/>
              </a:ext>
            </a:extLst>
          </p:cNvPr>
          <p:cNvSpPr txBox="1">
            <a:spLocks/>
          </p:cNvSpPr>
          <p:nvPr/>
        </p:nvSpPr>
        <p:spPr>
          <a:xfrm>
            <a:off x="11098213" y="6291263"/>
            <a:ext cx="788987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609585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18DD58A2-52F8-1346-B9D4-0F749417BBFE}" type="slidenum">
              <a:rPr lang="en-US" smtClean="0"/>
              <a:pPr eaLnBrk="1" hangingPunct="1"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F8E98CE-5B94-3BF0-DACF-FC779ADDB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91C7820-59F0-4AC9-FF70-624F1A53D2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384A9-BDE6-924A-85F3-4FC1C187A03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67539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6AB913B6-F2DF-DD51-0F34-AD90026CA1CD}"/>
              </a:ext>
            </a:extLst>
          </p:cNvPr>
          <p:cNvSpPr txBox="1">
            <a:spLocks/>
          </p:cNvSpPr>
          <p:nvPr/>
        </p:nvSpPr>
        <p:spPr>
          <a:xfrm>
            <a:off x="11098213" y="6291263"/>
            <a:ext cx="788987" cy="365125"/>
          </a:xfrm>
          <a:prstGeom prst="rect">
            <a:avLst/>
          </a:prstGeom>
        </p:spPr>
        <p:txBody>
          <a:bodyPr lIns="0" tIns="0" rIns="0" bIns="0" anchor="b"/>
          <a:lstStyle>
            <a:defPPr>
              <a:defRPr lang="en-US"/>
            </a:defPPr>
            <a:lvl1pPr algn="r" defTabSz="609585" rtl="0" fontAlgn="base">
              <a:spcBef>
                <a:spcPct val="0"/>
              </a:spcBef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  <a:lvl2pPr marL="609585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2pPr>
            <a:lvl3pPr marL="1219170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3pPr>
            <a:lvl4pPr marL="1828754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4pPr>
            <a:lvl5pPr marL="2438339" algn="l" defTabSz="609585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5pPr>
            <a:lvl6pPr marL="3047924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6pPr>
            <a:lvl7pPr marL="3657509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7pPr>
            <a:lvl8pPr marL="4267093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8pPr>
            <a:lvl9pPr marL="4876678" algn="l" defTabSz="609585" rtl="0" eaLnBrk="1" latinLnBrk="0" hangingPunct="1">
              <a:defRPr kern="1200">
                <a:solidFill>
                  <a:schemeClr val="tx1"/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>
              <a:defRPr/>
            </a:pPr>
            <a:fld id="{A7795960-DA9C-6A47-B32F-3064AB2716EF}" type="slidenum">
              <a:rPr lang="en-US" smtClean="0"/>
              <a:pPr eaLnBrk="1" hangingPunct="1">
                <a:defRPr/>
              </a:pPr>
              <a:t>‹#›</a:t>
            </a:fld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419D20C5-231B-9DF2-7EE4-995806D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9031A15-ABDB-6562-71D8-4AC71C3C5B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AD17A-EED7-B142-8CB0-29F5AA177D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869639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>
            <a:extLst>
              <a:ext uri="{FF2B5EF4-FFF2-40B4-BE49-F238E27FC236}">
                <a16:creationId xmlns:a16="http://schemas.microsoft.com/office/drawing/2014/main" id="{431B888B-796F-2F59-F26A-195BE686B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D5047-9775-AB40-945D-A4C01629080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06731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0831A-BC81-C9A8-D3F6-94C27ADA4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9715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1FE16-8E57-563A-656F-10AC5477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914400" y="1883664"/>
            <a:ext cx="11277600" cy="1545336"/>
          </a:xfrm>
          <a:prstGeom prst="rect">
            <a:avLst/>
          </a:prstGeom>
          <a:noFill/>
          <a:ln>
            <a:noFill/>
          </a:ln>
        </p:spPr>
        <p:txBody>
          <a:bodyPr lIns="0" anchor="ctr"/>
          <a:lstStyle>
            <a:lvl1pPr marL="0"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510618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A7BD1-2157-CEA4-7521-2D802FEE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277600" cy="4914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599" y="304800"/>
            <a:ext cx="11277601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E89C0D-94D5-7F73-6B71-BDE337BFA3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1FF4DF-3943-1447-9861-FB49DE6761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8395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 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71F2C9-7F5D-9351-5EF9-77D210A11B33}"/>
              </a:ext>
            </a:extLst>
          </p:cNvPr>
          <p:cNvSpPr/>
          <p:nvPr/>
        </p:nvSpPr>
        <p:spPr>
          <a:xfrm>
            <a:off x="609600" y="330200"/>
            <a:ext cx="11669713" cy="56515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defRPr/>
            </a:pP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BFADC18-40C3-D507-85E3-67EFEE9BF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11277600" cy="4914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11AE2479-1FA3-EB49-3927-86B3B4D033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8B7F0-BFE9-6847-81C8-DE62F76300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13338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2 Column 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>
            <a:extLst>
              <a:ext uri="{FF2B5EF4-FFF2-40B4-BE49-F238E27FC236}">
                <a16:creationId xmlns:a16="http://schemas.microsoft.com/office/drawing/2014/main" id="{A9339A9B-D119-45C5-84A3-125B3FEE5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304800"/>
            <a:ext cx="11277601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066800"/>
            <a:ext cx="5524499" cy="4914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066800"/>
            <a:ext cx="5562600" cy="4914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7ADDFAB-DB7E-BE58-F444-CE02C1AEE4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AC15F-4100-9842-B5B4-022E82E8952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14029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2 Column 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35DDBBE-4707-7627-DC2A-F5B850C5E9CD}"/>
              </a:ext>
            </a:extLst>
          </p:cNvPr>
          <p:cNvSpPr/>
          <p:nvPr/>
        </p:nvSpPr>
        <p:spPr>
          <a:xfrm>
            <a:off x="609600" y="330200"/>
            <a:ext cx="11669713" cy="56515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defRPr/>
            </a:pPr>
            <a:endParaRPr lang="en-US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3D963FC4-7D38-7F05-A49A-055E1A012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066800"/>
            <a:ext cx="5524499" cy="4914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 baseline="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066800"/>
            <a:ext cx="5562600" cy="49149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E53BCD9D-DE59-F538-A411-7E9EF773DC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D03F15-29ED-AF42-8D7D-AC28F06787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39407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: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5F288A-84EE-74AD-C90E-AA9F6BE05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599" y="304800"/>
            <a:ext cx="11277601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FA280F-B9E9-CC97-D634-FEC6F84CDE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B9BC8-A5CE-6644-80A0-27B9636D67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15021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 :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EA628E-0732-CC9A-76C0-7FF6349598D2}"/>
              </a:ext>
            </a:extLst>
          </p:cNvPr>
          <p:cNvSpPr/>
          <p:nvPr/>
        </p:nvSpPr>
        <p:spPr>
          <a:xfrm>
            <a:off x="609600" y="304800"/>
            <a:ext cx="11669713" cy="5676900"/>
          </a:xfrm>
          <a:prstGeom prst="rect">
            <a:avLst/>
          </a:prstGeom>
          <a:noFill/>
          <a:ln w="12700"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09585" eaLnBrk="1" hangingPunct="1">
              <a:defRPr/>
            </a:pPr>
            <a:endParaRPr lang="en-US" dirty="0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87116209-24D4-7784-6F97-EFA126A0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11582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11277600" cy="571500"/>
          </a:xfrm>
          <a:prstGeom prst="rect">
            <a:avLst/>
          </a:prstGeom>
          <a:noFill/>
        </p:spPr>
        <p:txBody>
          <a:bodyPr lIns="301752" tIns="45720" rIns="274320" bIns="45720" anchor="ctr" anchorCtr="0"/>
          <a:lstStyle>
            <a:lvl1pPr>
              <a:defRPr sz="24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572A174C-ACAC-8678-F61D-04D3A3B45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0AFBD-A8AC-024F-8454-D98ACED20E2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15915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304801"/>
            <a:ext cx="11277600" cy="56769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 algn="ctr">
              <a:buNone/>
              <a:defRPr sz="1800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3AB61FD5-E3F7-79FB-CF9F-22B3E95225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74E02B-5ACE-BD43-B43C-4571AA53AA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906242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15945-5DEC-5F21-5DFF-5E3EA8C0C2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8213" y="6291263"/>
            <a:ext cx="788987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 defTabSz="609585" eaLnBrk="1" hangingPunct="1">
              <a:defRPr sz="800" smtClean="0">
                <a:solidFill>
                  <a:schemeClr val="tx1">
                    <a:tint val="75000"/>
                  </a:schemeClr>
                </a:solidFill>
                <a:latin typeface="Trebuchet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7E860D-72EB-894C-97FD-2F289628AA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139DC7-CC47-E93A-E077-88CD5F7EA0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066800"/>
            <a:ext cx="112776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1752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1028" name="Picture 5">
            <a:extLst>
              <a:ext uri="{FF2B5EF4-FFF2-40B4-BE49-F238E27FC236}">
                <a16:creationId xmlns:a16="http://schemas.microsoft.com/office/drawing/2014/main" id="{F05EC847-1C11-0FDF-B44D-5E7A303CB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399213"/>
            <a:ext cx="412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78" r:id="rId9"/>
    <p:sldLayoutId id="2147483987" r:id="rId10"/>
    <p:sldLayoutId id="2147483988" r:id="rId11"/>
    <p:sldLayoutId id="2147483989" r:id="rId12"/>
    <p:sldLayoutId id="2147483990" r:id="rId13"/>
    <p:sldLayoutId id="2147483991" r:id="rId14"/>
  </p:sldLayoutIdLst>
  <p:transition spd="med">
    <p:fade/>
  </p:transition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700" kern="1200">
          <a:solidFill>
            <a:srgbClr val="FCAF17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700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733">
          <a:solidFill>
            <a:srgbClr val="FCAF17"/>
          </a:solidFill>
          <a:latin typeface="Trebuchet MS" charset="0"/>
          <a:ea typeface="ＭＳ Ｐゴシック" charset="0"/>
          <a:cs typeface="ＭＳ Ｐゴシック" charset="0"/>
        </a:defRPr>
      </a:lvl9pPr>
    </p:titleStyle>
    <p:bodyStyle>
      <a:lvl1pPr marL="182563" indent="-182563" algn="l" rtl="0" eaLnBrk="1" fontAlgn="base" hangingPunct="1">
        <a:spcBef>
          <a:spcPct val="0"/>
        </a:spcBef>
        <a:spcAft>
          <a:spcPts val="600"/>
        </a:spcAft>
        <a:buClr>
          <a:srgbClr val="58B7DD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365125" indent="-182563" algn="l" rtl="0" eaLnBrk="1" fontAlgn="base" hangingPunct="1">
        <a:spcBef>
          <a:spcPct val="0"/>
        </a:spcBef>
        <a:spcAft>
          <a:spcPts val="600"/>
        </a:spcAft>
        <a:buClr>
          <a:srgbClr val="58B7DD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547688" indent="-182563" algn="l" rtl="0" eaLnBrk="1" fontAlgn="base" hangingPunct="1">
        <a:spcBef>
          <a:spcPct val="0"/>
        </a:spcBef>
        <a:spcAft>
          <a:spcPts val="600"/>
        </a:spcAft>
        <a:buClr>
          <a:srgbClr val="58B7DD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730250" indent="-182563" algn="l" rtl="0" eaLnBrk="1" fontAlgn="base" hangingPunct="1">
        <a:spcBef>
          <a:spcPct val="0"/>
        </a:spcBef>
        <a:spcAft>
          <a:spcPts val="600"/>
        </a:spcAft>
        <a:buClr>
          <a:srgbClr val="58B7DD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914400" indent="-182563" algn="l" rtl="0" eaLnBrk="1" fontAlgn="base" hangingPunct="1">
        <a:spcBef>
          <a:spcPct val="0"/>
        </a:spcBef>
        <a:spcAft>
          <a:spcPts val="600"/>
        </a:spcAft>
        <a:buClr>
          <a:srgbClr val="58B7DD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316422" indent="-243834" algn="l" defTabSz="12191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67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560256" indent="-243834" algn="l" defTabSz="121917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2804090" indent="-243834" algn="l" defTabSz="121917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047924" indent="-243834" algn="l" defTabSz="121917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6">
            <a:extLst>
              <a:ext uri="{FF2B5EF4-FFF2-40B4-BE49-F238E27FC236}">
                <a16:creationId xmlns:a16="http://schemas.microsoft.com/office/drawing/2014/main" id="{701B944C-F17E-EFF5-5471-84A7C965CF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11277600" cy="49149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>
                <a:latin typeface="Georgia" panose="02040502050405020303" pitchFamily="18" charset="0"/>
              </a:rPr>
              <a:t>Via CloudCME® Mobile App</a:t>
            </a:r>
          </a:p>
          <a:p>
            <a:pPr marL="0" indent="0">
              <a:buNone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19458" name="Title 5">
            <a:extLst>
              <a:ext uri="{FF2B5EF4-FFF2-40B4-BE49-F238E27FC236}">
                <a16:creationId xmlns:a16="http://schemas.microsoft.com/office/drawing/2014/main" id="{092BE9C0-F7A6-B04A-A846-CD5588E32D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2656"/>
            <a:ext cx="6801320" cy="167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Activity Sign in Process </a:t>
            </a:r>
          </a:p>
        </p:txBody>
      </p:sp>
      <p:pic>
        <p:nvPicPr>
          <p:cNvPr id="1028" name="Picture 4" descr="CE Platform Updates | UCSF Medical ...">
            <a:extLst>
              <a:ext uri="{FF2B5EF4-FFF2-40B4-BE49-F238E27FC236}">
                <a16:creationId xmlns:a16="http://schemas.microsoft.com/office/drawing/2014/main" id="{CCB9540E-2E2C-1B4A-74C6-7FBF8ED1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84" y="348535"/>
            <a:ext cx="1527324" cy="4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92B4A1-EF88-5382-CA81-14F4B977AE6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554" y="1755475"/>
            <a:ext cx="4744530" cy="2561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16BEC3-D373-375A-42A3-42550911A88F}"/>
              </a:ext>
            </a:extLst>
          </p:cNvPr>
          <p:cNvSpPr txBox="1"/>
          <p:nvPr/>
        </p:nvSpPr>
        <p:spPr>
          <a:xfrm>
            <a:off x="1069675" y="4477110"/>
            <a:ext cx="107312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Georgia" panose="02040502050405020303" pitchFamily="18" charset="0"/>
              </a:rPr>
              <a:t>Step 1: Download the CloudCME mobile app (If you have not already done so)</a:t>
            </a:r>
          </a:p>
          <a:p>
            <a:r>
              <a:rPr lang="en-US" dirty="0">
                <a:latin typeface="Georgia" panose="02040502050405020303" pitchFamily="18" charset="0"/>
              </a:rPr>
              <a:t>Step 2: Open the App, use Organization code:</a:t>
            </a:r>
            <a:r>
              <a:rPr lang="en-US" dirty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dirty="0">
                <a:latin typeface="Georgia" panose="02040502050405020303" pitchFamily="18" charset="0"/>
              </a:rPr>
              <a:t>Step 3: Click the </a:t>
            </a:r>
            <a:r>
              <a:rPr lang="en-US" b="1" dirty="0">
                <a:latin typeface="Georgia" panose="02040502050405020303" pitchFamily="18" charset="0"/>
              </a:rPr>
              <a:t>Login or Create Account </a:t>
            </a:r>
            <a:r>
              <a:rPr lang="en-US" dirty="0">
                <a:latin typeface="Georgia" panose="02040502050405020303" pitchFamily="18" charset="0"/>
              </a:rPr>
              <a:t>button</a:t>
            </a:r>
          </a:p>
          <a:p>
            <a:r>
              <a:rPr lang="en-US" dirty="0">
                <a:latin typeface="Georgia" panose="02040502050405020303" pitchFamily="18" charset="0"/>
              </a:rPr>
              <a:t>Step 4: Select the login option that applies to you </a:t>
            </a:r>
          </a:p>
          <a:p>
            <a:r>
              <a:rPr lang="en-US" sz="1600" i="1" dirty="0">
                <a:latin typeface="Georgia" panose="02040502050405020303" pitchFamily="18" charset="0"/>
              </a:rPr>
              <a:t>*LVHN-Jefferson employees should use their Jefferson email address and password to log in</a:t>
            </a:r>
          </a:p>
          <a:p>
            <a:r>
              <a:rPr lang="en-US" sz="1600" i="1" dirty="0">
                <a:latin typeface="Georgia" panose="02040502050405020303" pitchFamily="18" charset="0"/>
              </a:rPr>
              <a:t>*Non-Jefferson users should select “All Others”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61E6DC-74BC-34EC-B2D1-B26315318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6">
            <a:extLst>
              <a:ext uri="{FF2B5EF4-FFF2-40B4-BE49-F238E27FC236}">
                <a16:creationId xmlns:a16="http://schemas.microsoft.com/office/drawing/2014/main" id="{F6739C02-2C70-17EA-CD61-8312439E8A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11277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b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QR Code Scanning</a:t>
            </a:r>
          </a:p>
        </p:txBody>
      </p:sp>
      <p:sp>
        <p:nvSpPr>
          <p:cNvPr id="19458" name="Title 5">
            <a:extLst>
              <a:ext uri="{FF2B5EF4-FFF2-40B4-BE49-F238E27FC236}">
                <a16:creationId xmlns:a16="http://schemas.microsoft.com/office/drawing/2014/main" id="{07755FB9-2811-2EED-4A5D-471AFE608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2656"/>
            <a:ext cx="6801320" cy="167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Activity Sign in Process </a:t>
            </a:r>
          </a:p>
        </p:txBody>
      </p:sp>
      <p:pic>
        <p:nvPicPr>
          <p:cNvPr id="1028" name="Picture 4" descr="CE Platform Updates | UCSF Medical ...">
            <a:extLst>
              <a:ext uri="{FF2B5EF4-FFF2-40B4-BE49-F238E27FC236}">
                <a16:creationId xmlns:a16="http://schemas.microsoft.com/office/drawing/2014/main" id="{D0BFB3E9-5CD0-B1AF-3484-9E8A52E38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84" y="348535"/>
            <a:ext cx="1527324" cy="4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85A2EEB-F26F-3E74-43C8-66CE6FA18FBD}"/>
              </a:ext>
            </a:extLst>
          </p:cNvPr>
          <p:cNvSpPr txBox="1"/>
          <p:nvPr/>
        </p:nvSpPr>
        <p:spPr>
          <a:xfrm>
            <a:off x="4962455" y="1259457"/>
            <a:ext cx="71086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eorgia" panose="02040502050405020303" pitchFamily="18" charset="0"/>
              </a:rPr>
              <a:t>Scan the QR code using the ‘Scan Attendance’ button in the CloudCME</a:t>
            </a:r>
            <a:r>
              <a:rPr lang="en-US" baseline="30000" dirty="0">
                <a:latin typeface="Georgia" panose="02040502050405020303" pitchFamily="18" charset="0"/>
              </a:rPr>
              <a:t>®</a:t>
            </a:r>
            <a:r>
              <a:rPr lang="en-US" dirty="0">
                <a:latin typeface="Georgia" panose="02040502050405020303" pitchFamily="18" charset="0"/>
              </a:rPr>
              <a:t> mobile app.</a:t>
            </a:r>
          </a:p>
          <a:p>
            <a:pPr algn="ctr"/>
            <a:r>
              <a:rPr lang="en-US" sz="1600" i="1" dirty="0">
                <a:latin typeface="Georgia" panose="02040502050405020303" pitchFamily="18" charset="0"/>
              </a:rPr>
              <a:t>*Do not use your mobile camera to scan the code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01B9B9-4D3B-2A42-50FB-FF7E2D223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3" r="4282"/>
          <a:stretch/>
        </p:blipFill>
        <p:spPr>
          <a:xfrm>
            <a:off x="7571329" y="2294626"/>
            <a:ext cx="1797112" cy="3496574"/>
          </a:xfrm>
          <a:prstGeom prst="rect">
            <a:avLst/>
          </a:prstGeom>
        </p:spPr>
      </p:pic>
      <p:sp>
        <p:nvSpPr>
          <p:cNvPr id="6" name="Right Arrow 12">
            <a:extLst>
              <a:ext uri="{FF2B5EF4-FFF2-40B4-BE49-F238E27FC236}">
                <a16:creationId xmlns:a16="http://schemas.microsoft.com/office/drawing/2014/main" id="{C68A2723-E6C8-E3E7-374D-A053031BB5D9}"/>
              </a:ext>
            </a:extLst>
          </p:cNvPr>
          <p:cNvSpPr/>
          <p:nvPr/>
        </p:nvSpPr>
        <p:spPr>
          <a:xfrm>
            <a:off x="6329937" y="3107325"/>
            <a:ext cx="978408" cy="484632"/>
          </a:xfrm>
          <a:prstGeom prst="rightArrow">
            <a:avLst/>
          </a:prstGeom>
          <a:solidFill>
            <a:srgbClr val="FCAF1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46BC3-FCFE-CE44-6B9D-52F86D410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15" y="3248733"/>
            <a:ext cx="1828800" cy="18287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64DD09-4C1F-70EC-D842-C20950C21FC8}"/>
              </a:ext>
            </a:extLst>
          </p:cNvPr>
          <p:cNvSpPr txBox="1"/>
          <p:nvPr/>
        </p:nvSpPr>
        <p:spPr>
          <a:xfrm>
            <a:off x="724579" y="2109960"/>
            <a:ext cx="6094562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3"/>
                </a:solidFill>
                <a:latin typeface="Georgia" panose="02040502050405020303" pitchFamily="18" charset="0"/>
              </a:rPr>
              <a:t>   Insert QR CODE here </a:t>
            </a:r>
          </a:p>
          <a:p>
            <a:r>
              <a:rPr lang="en-US" sz="2000" dirty="0">
                <a:latin typeface="Georgia" panose="02040502050405020303" pitchFamily="18" charset="0"/>
              </a:rPr>
              <a:t>                 </a:t>
            </a:r>
          </a:p>
          <a:p>
            <a:r>
              <a:rPr lang="en-US" sz="2000" dirty="0">
                <a:latin typeface="Georgia" panose="02040502050405020303" pitchFamily="18" charset="0"/>
              </a:rPr>
              <a:t>                (Sample QR Code)</a:t>
            </a:r>
          </a:p>
        </p:txBody>
      </p:sp>
    </p:spTree>
    <p:extLst>
      <p:ext uri="{BB962C8B-B14F-4D97-AF65-F5344CB8AC3E}">
        <p14:creationId xmlns:p14="http://schemas.microsoft.com/office/powerpoint/2010/main" val="384658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9B8AE-166F-6CF6-2476-8F442FAF2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6">
            <a:extLst>
              <a:ext uri="{FF2B5EF4-FFF2-40B4-BE49-F238E27FC236}">
                <a16:creationId xmlns:a16="http://schemas.microsoft.com/office/drawing/2014/main" id="{198B091F-C14C-493F-68F8-A3D26D9C1D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066800"/>
            <a:ext cx="11277600" cy="49149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000" b="1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SMS CODE</a:t>
            </a:r>
          </a:p>
        </p:txBody>
      </p:sp>
      <p:sp>
        <p:nvSpPr>
          <p:cNvPr id="19458" name="Title 5">
            <a:extLst>
              <a:ext uri="{FF2B5EF4-FFF2-40B4-BE49-F238E27FC236}">
                <a16:creationId xmlns:a16="http://schemas.microsoft.com/office/drawing/2014/main" id="{A22817CF-236C-5648-4E61-B28A74D8C6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72656"/>
            <a:ext cx="6801320" cy="1678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Activity Sign in Process </a:t>
            </a:r>
          </a:p>
        </p:txBody>
      </p:sp>
      <p:pic>
        <p:nvPicPr>
          <p:cNvPr id="1028" name="Picture 4" descr="CE Platform Updates | UCSF Medical ...">
            <a:extLst>
              <a:ext uri="{FF2B5EF4-FFF2-40B4-BE49-F238E27FC236}">
                <a16:creationId xmlns:a16="http://schemas.microsoft.com/office/drawing/2014/main" id="{5D16CDAD-5966-0E72-24AE-AEC97559B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484" y="348535"/>
            <a:ext cx="1527324" cy="47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30F5A5-913B-27FF-7F11-7CACF811B238}"/>
              </a:ext>
            </a:extLst>
          </p:cNvPr>
          <p:cNvSpPr/>
          <p:nvPr/>
        </p:nvSpPr>
        <p:spPr>
          <a:xfrm>
            <a:off x="308050" y="1761565"/>
            <a:ext cx="3368789" cy="403411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6C101A-D830-3A5B-875A-FB1ED06B785E}"/>
              </a:ext>
            </a:extLst>
          </p:cNvPr>
          <p:cNvSpPr txBox="1"/>
          <p:nvPr/>
        </p:nvSpPr>
        <p:spPr>
          <a:xfrm>
            <a:off x="4477109" y="950913"/>
            <a:ext cx="732382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US" sz="1600" b="1" dirty="0">
                <a:latin typeface="Georgia" panose="02040502050405020303" pitchFamily="18" charset="0"/>
              </a:rPr>
              <a:t>SMS Texting Instructions</a:t>
            </a:r>
          </a:p>
          <a:p>
            <a:pPr marL="114300" indent="0">
              <a:buNone/>
            </a:pPr>
            <a:r>
              <a:rPr lang="en-US" sz="1600" dirty="0">
                <a:latin typeface="Georgia" panose="02040502050405020303" pitchFamily="18" charset="0"/>
              </a:rPr>
              <a:t>These instructions are intended only for users that have an active account in CloudCME</a:t>
            </a:r>
            <a:r>
              <a:rPr lang="en-US" sz="1600" baseline="30000" dirty="0">
                <a:latin typeface="Georgia" panose="02040502050405020303" pitchFamily="18" charset="0"/>
              </a:rPr>
              <a:t>®</a:t>
            </a:r>
            <a:r>
              <a:rPr lang="en-US" sz="1600" dirty="0">
                <a:latin typeface="Georgia" panose="02040502050405020303" pitchFamily="18" charset="0"/>
              </a:rPr>
              <a:t>. Attendance can only be recorded {60 minutes prior to the meeting, during the activity, or within 2 days after the meeting}.</a:t>
            </a:r>
            <a:br>
              <a:rPr lang="en-US" sz="1600" dirty="0">
                <a:latin typeface="Georgia" panose="02040502050405020303" pitchFamily="18" charset="0"/>
              </a:rPr>
            </a:br>
            <a:endParaRPr lang="en-US" sz="1600" b="1" dirty="0">
              <a:latin typeface="Georgia" panose="02040502050405020303" pitchFamily="18" charset="0"/>
            </a:endParaRPr>
          </a:p>
          <a:p>
            <a:pPr marL="114300" indent="0">
              <a:buNone/>
            </a:pPr>
            <a:r>
              <a:rPr lang="en-US" sz="1600" b="1" dirty="0">
                <a:latin typeface="Georgia" panose="02040502050405020303" pitchFamily="18" charset="0"/>
              </a:rPr>
              <a:t>Step 1</a:t>
            </a:r>
            <a:r>
              <a:rPr lang="en-US" sz="1600" dirty="0">
                <a:latin typeface="Georgia" panose="02040502050405020303" pitchFamily="18" charset="0"/>
              </a:rPr>
              <a:t>: Pair your mobile device to your account in CloudCME</a:t>
            </a:r>
            <a:r>
              <a:rPr lang="en-US" sz="1600" baseline="30000" dirty="0">
                <a:latin typeface="Georgia" panose="02040502050405020303" pitchFamily="18" charset="0"/>
              </a:rPr>
              <a:t>®</a:t>
            </a:r>
            <a:r>
              <a:rPr lang="en-US" sz="1600" dirty="0">
                <a:latin typeface="Georgia" panose="02040502050405020303" pitchFamily="18" charset="0"/>
              </a:rPr>
              <a:t>. (ONE TIME ONLY) Organization code:</a:t>
            </a:r>
            <a:endParaRPr lang="en-US" sz="1600" dirty="0">
              <a:solidFill>
                <a:schemeClr val="tx1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1600" dirty="0">
                <a:latin typeface="Georgia" panose="02040502050405020303" pitchFamily="18" charset="0"/>
              </a:rPr>
              <a:t>Text the email address associated with your account to </a:t>
            </a:r>
            <a:r>
              <a:rPr lang="en-US" sz="1600" b="1" dirty="0">
                <a:latin typeface="Georgia" panose="02040502050405020303" pitchFamily="18" charset="0"/>
              </a:rPr>
              <a:t>(888) 352-5547</a:t>
            </a:r>
            <a:r>
              <a:rPr lang="en-US" sz="1600" dirty="0">
                <a:latin typeface="Georgia" panose="02040502050405020303" pitchFamily="18" charset="0"/>
              </a:rPr>
              <a:t>. You MUST use your SSO email if you have one. A message will be sent that looks like the one below. </a:t>
            </a:r>
          </a:p>
          <a:p>
            <a:pPr lvl="0"/>
            <a:endParaRPr lang="en-US" sz="1600" dirty="0">
              <a:latin typeface="Georgia" panose="02040502050405020303" pitchFamily="18" charset="0"/>
            </a:endParaRPr>
          </a:p>
          <a:p>
            <a:pPr marL="114300" indent="0">
              <a:buNone/>
            </a:pPr>
            <a:r>
              <a:rPr lang="en-US" sz="1600" b="1" dirty="0">
                <a:latin typeface="Georgia" panose="02040502050405020303" pitchFamily="18" charset="0"/>
              </a:rPr>
              <a:t>Step 2</a:t>
            </a:r>
            <a:r>
              <a:rPr lang="en-US" sz="1600" dirty="0">
                <a:latin typeface="Georgia" panose="02040502050405020303" pitchFamily="18" charset="0"/>
              </a:rPr>
              <a:t>:  Text the </a:t>
            </a:r>
            <a:r>
              <a:rPr lang="en-US" sz="1600" b="1" dirty="0">
                <a:latin typeface="Georgia" panose="02040502050405020303" pitchFamily="18" charset="0"/>
              </a:rPr>
              <a:t>SMS CODE </a:t>
            </a:r>
            <a:r>
              <a:rPr lang="en-US" sz="1600" dirty="0">
                <a:latin typeface="Georgia" panose="02040502050405020303" pitchFamily="18" charset="0"/>
              </a:rPr>
              <a:t>provided, to </a:t>
            </a:r>
            <a:r>
              <a:rPr lang="en-US" sz="1600" b="1" dirty="0">
                <a:latin typeface="Georgia" panose="02040502050405020303" pitchFamily="18" charset="0"/>
              </a:rPr>
              <a:t>(888) 352-5547</a:t>
            </a:r>
            <a:r>
              <a:rPr lang="en-US" sz="1600" dirty="0">
                <a:latin typeface="Georgia" panose="02040502050405020303" pitchFamily="18" charset="0"/>
              </a:rPr>
              <a:t>.</a:t>
            </a:r>
            <a:br>
              <a:rPr lang="en-US" sz="1600" dirty="0">
                <a:latin typeface="Georgia" panose="02040502050405020303" pitchFamily="18" charset="0"/>
              </a:rPr>
            </a:br>
            <a:r>
              <a:rPr lang="en-US" sz="1600" dirty="0">
                <a:latin typeface="Georgia" panose="02040502050405020303" pitchFamily="18" charset="0"/>
              </a:rPr>
              <a:t> *</a:t>
            </a:r>
            <a:r>
              <a:rPr lang="en-US" sz="1600" i="1" dirty="0">
                <a:latin typeface="Georgia" panose="02040502050405020303" pitchFamily="18" charset="0"/>
              </a:rPr>
              <a:t>Tip:</a:t>
            </a:r>
            <a:r>
              <a:rPr lang="en-US" sz="1600" dirty="0">
                <a:latin typeface="Georgia" panose="02040502050405020303" pitchFamily="18" charset="0"/>
              </a:rPr>
              <a:t> Add the 10-digit number as a contact. </a:t>
            </a:r>
          </a:p>
          <a:p>
            <a:pPr marL="114300" indent="0">
              <a:buNone/>
            </a:pPr>
            <a:endParaRPr lang="en-US" sz="1600" dirty="0">
              <a:latin typeface="Georgia" panose="02040502050405020303" pitchFamily="18" charset="0"/>
            </a:endParaRPr>
          </a:p>
          <a:p>
            <a:pPr marL="114300" indent="0">
              <a:buNone/>
            </a:pP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24EB0E3-5A3C-EB6A-A801-61ABB5E54953}"/>
              </a:ext>
            </a:extLst>
          </p:cNvPr>
          <p:cNvSpPr txBox="1">
            <a:spLocks/>
          </p:cNvSpPr>
          <p:nvPr/>
        </p:nvSpPr>
        <p:spPr bwMode="auto">
          <a:xfrm>
            <a:off x="457200" y="1850192"/>
            <a:ext cx="3062377" cy="841250"/>
          </a:xfrm>
          <a:prstGeom prst="rect">
            <a:avLst/>
          </a:prstGeom>
          <a:solidFill>
            <a:srgbClr val="0CB90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01752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182563" indent="-18256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8B7DD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365125" indent="-18256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8B7DD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547688" indent="-18256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8B7D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730250" indent="-18256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8B7DD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914400" indent="-182563" algn="l" rtl="0" eaLnBrk="1" fontAlgn="base" hangingPunct="1">
              <a:spcBef>
                <a:spcPct val="0"/>
              </a:spcBef>
              <a:spcAft>
                <a:spcPts val="600"/>
              </a:spcAft>
              <a:buClr>
                <a:srgbClr val="58B7DD"/>
              </a:buClr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316422" indent="-243834" algn="l" defTabSz="121917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67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60256" indent="-243834" algn="l" defTabSz="121917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04090" indent="-243834" algn="l" defTabSz="121917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47924" indent="-243834" algn="l" defTabSz="121917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TEXT ACTIVITY CODE</a:t>
            </a:r>
          </a:p>
          <a:p>
            <a:pPr marL="0" indent="0" algn="ctr" defTabSz="91440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#####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5255BB-3D7B-F7C6-5FF9-70C8A4719468}"/>
              </a:ext>
            </a:extLst>
          </p:cNvPr>
          <p:cNvSpPr txBox="1"/>
          <p:nvPr/>
        </p:nvSpPr>
        <p:spPr>
          <a:xfrm>
            <a:off x="457201" y="2725796"/>
            <a:ext cx="306237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Georgia" panose="02040502050405020303" pitchFamily="18" charset="0"/>
              </a:rPr>
              <a:t>Child ID will be unique for each activity and only work once. If a user attempts to use an activity code that does not exist, they will receive the following message.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F3B2E9-D853-C773-0803-F8DB24D6E7E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06" y="4424204"/>
            <a:ext cx="2888232" cy="1464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DC456C-08D3-1CCF-4E89-DBCD1CD720A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928340" y="3980100"/>
            <a:ext cx="2459544" cy="200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68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efferson Health">
  <a:themeElements>
    <a:clrScheme name="Jefferson Health Palette">
      <a:dk1>
        <a:srgbClr val="000000"/>
      </a:dk1>
      <a:lt1>
        <a:srgbClr val="FFFFFF"/>
      </a:lt1>
      <a:dk2>
        <a:srgbClr val="152456"/>
      </a:dk2>
      <a:lt2>
        <a:srgbClr val="59B7DF"/>
      </a:lt2>
      <a:accent1>
        <a:srgbClr val="AE1F8E"/>
      </a:accent1>
      <a:accent2>
        <a:srgbClr val="4CC4CF"/>
      </a:accent2>
      <a:accent3>
        <a:srgbClr val="FBAE16"/>
      </a:accent3>
      <a:accent4>
        <a:srgbClr val="BFD730"/>
      </a:accent4>
      <a:accent5>
        <a:srgbClr val="E53D2F"/>
      </a:accent5>
      <a:accent6>
        <a:srgbClr val="4578BA"/>
      </a:accent6>
      <a:hlink>
        <a:srgbClr val="4578BA"/>
      </a:hlink>
      <a:folHlink>
        <a:srgbClr val="8E9089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670A1E9A-9B95-EF47-815E-7D19A2C5FE8E}" vid="{A5EDE642-765F-B047-8293-3E8F90DD55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Jefferson Health</Template>
  <TotalTime>23</TotalTime>
  <Words>303</Words>
  <Application>Microsoft Office PowerPoint</Application>
  <PresentationFormat>Widescreen</PresentationFormat>
  <Paragraphs>26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ＭＳ Ｐゴシック</vt:lpstr>
      <vt:lpstr>Arial</vt:lpstr>
      <vt:lpstr>Calibri</vt:lpstr>
      <vt:lpstr>Georgia</vt:lpstr>
      <vt:lpstr>Trebuchet MS</vt:lpstr>
      <vt:lpstr>Wingdings 2</vt:lpstr>
      <vt:lpstr>Jefferson Health</vt:lpstr>
      <vt:lpstr>Activity Sign in Process </vt:lpstr>
      <vt:lpstr>Activity Sign in Process </vt:lpstr>
      <vt:lpstr>Activity Sign in Process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Erin E Parrish</dc:creator>
  <cp:keywords/>
  <dc:description/>
  <cp:lastModifiedBy>Michelle Froehlich</cp:lastModifiedBy>
  <cp:revision>2</cp:revision>
  <cp:lastPrinted>2023-12-28T19:04:13Z</cp:lastPrinted>
  <dcterms:created xsi:type="dcterms:W3CDTF">2025-01-29T21:44:39Z</dcterms:created>
  <dcterms:modified xsi:type="dcterms:W3CDTF">2025-10-02T14:10:32Z</dcterms:modified>
  <cp:category/>
</cp:coreProperties>
</file>